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6" r:id="rId6"/>
    <p:sldId id="288" r:id="rId7"/>
    <p:sldId id="287" r:id="rId8"/>
    <p:sldId id="289" r:id="rId9"/>
    <p:sldId id="285" r:id="rId10"/>
  </p:sldIdLst>
  <p:sldSz cx="9144000" cy="6858000" type="screen4x3"/>
  <p:notesSz cx="6648450" cy="98504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8" autoAdjust="0"/>
    <p:restoredTop sz="90929"/>
  </p:normalViewPr>
  <p:slideViewPr>
    <p:cSldViewPr>
      <p:cViewPr varScale="1">
        <p:scale>
          <a:sx n="116" d="100"/>
          <a:sy n="116" d="100"/>
        </p:scale>
        <p:origin x="4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74" tIns="47137" rIns="94274" bIns="47137" numCol="1" anchor="t" anchorCtr="0" compatLnSpc="1">
            <a:prstTxWarp prst="textNoShape">
              <a:avLst/>
            </a:prstTxWarp>
          </a:bodyPr>
          <a:lstStyle>
            <a:lvl1pPr defTabSz="942853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74" tIns="47137" rIns="94274" bIns="47137" numCol="1" anchor="t" anchorCtr="0" compatLnSpc="1">
            <a:prstTxWarp prst="textNoShape">
              <a:avLst/>
            </a:prstTxWarp>
          </a:bodyPr>
          <a:lstStyle>
            <a:lvl1pPr algn="r" defTabSz="942853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8313"/>
            <a:ext cx="28813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74" tIns="47137" rIns="94274" bIns="47137" numCol="1" anchor="b" anchorCtr="0" compatLnSpc="1">
            <a:prstTxWarp prst="textNoShape">
              <a:avLst/>
            </a:prstTxWarp>
          </a:bodyPr>
          <a:lstStyle>
            <a:lvl1pPr defTabSz="942853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358313"/>
            <a:ext cx="288131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74" tIns="47137" rIns="94274" bIns="47137" numCol="1" anchor="b" anchorCtr="0" compatLnSpc="1">
            <a:prstTxWarp prst="textNoShape">
              <a:avLst/>
            </a:prstTxWarp>
          </a:bodyPr>
          <a:lstStyle>
            <a:lvl1pPr algn="r" defTabSz="942853" eaLnBrk="1" hangingPunct="1">
              <a:defRPr sz="1200"/>
            </a:lvl1pPr>
          </a:lstStyle>
          <a:p>
            <a:pPr>
              <a:defRPr/>
            </a:pPr>
            <a:fld id="{38DEDC9D-54DC-4F7F-A6A3-0B86316A42F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110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5432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033" tIns="43516" rIns="87033" bIns="435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75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781425" y="0"/>
            <a:ext cx="285591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033" tIns="43516" rIns="87033" bIns="435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fld id="{C775DC78-B489-4165-946C-7001B6CC776B}" type="datetimeFigureOut">
              <a:rPr lang="de-DE"/>
              <a:pPr>
                <a:defRPr/>
              </a:pPr>
              <a:t>16.10.2017</a:t>
            </a:fld>
            <a:endParaRPr lang="de-DE"/>
          </a:p>
        </p:txBody>
      </p:sp>
      <p:sp>
        <p:nvSpPr>
          <p:cNvPr id="30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33425"/>
            <a:ext cx="4887912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55663" y="4694238"/>
            <a:ext cx="4924425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033" tIns="43516" rIns="87033" bIns="43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075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6888"/>
            <a:ext cx="285432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033" tIns="43516" rIns="87033" bIns="435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75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1425" y="9386888"/>
            <a:ext cx="2855913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033" tIns="43516" rIns="87033" bIns="43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fld id="{24455E58-C7FD-429E-83FE-78240881866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142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863600" y="55563"/>
            <a:ext cx="5662613" cy="77787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>
                <a:alpha val="50195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de-DE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481388" y="1520825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de-DE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442913" y="877888"/>
            <a:ext cx="8226425" cy="3651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de-DE">
              <a:latin typeface="Tahoma" panose="020B0604030504040204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360488" y="3109913"/>
            <a:ext cx="838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de-DE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360488" y="3109913"/>
            <a:ext cx="78581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de-DE"/>
          </a:p>
        </p:txBody>
      </p:sp>
      <p:pic>
        <p:nvPicPr>
          <p:cNvPr id="7" name="Picture 10" descr="L:\Dokumente\Koordinationsstelle\logo 2012\Logo Wohnen im Al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0213"/>
            <a:ext cx="40386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L:\Dokumente\Koordinationsstelle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800" y="0"/>
            <a:ext cx="13462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19100" y="2286000"/>
            <a:ext cx="8305800" cy="372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4500" b="1">
              <a:solidFill>
                <a:srgbClr val="777777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sz="2600" b="1">
              <a:solidFill>
                <a:srgbClr val="777777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sz="3000" b="1">
              <a:solidFill>
                <a:srgbClr val="777777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sz="3000" b="1">
              <a:solidFill>
                <a:srgbClr val="777777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sz="3000" b="1">
              <a:solidFill>
                <a:srgbClr val="777777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30000"/>
              </a:spcBef>
              <a:defRPr/>
            </a:pPr>
            <a:endParaRPr lang="de-DE" sz="1500" b="1">
              <a:solidFill>
                <a:srgbClr val="777777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6426200"/>
            <a:ext cx="9144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sz="1400" b="1" dirty="0">
                <a:solidFill>
                  <a:srgbClr val="80808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 Koordinationsstelle ist gefördert durch </a:t>
            </a:r>
            <a:br>
              <a:rPr lang="de-DE" sz="1400" b="1" dirty="0">
                <a:solidFill>
                  <a:srgbClr val="80808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sz="1400" b="1" dirty="0">
                <a:solidFill>
                  <a:srgbClr val="80808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das Bayerische Sozialministerium für Arbeit und Soziales, Familie und Integration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folHlink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3491340-C6F2-42DF-B15D-5FF44677024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73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0A2E-483D-4943-9C76-74FAA0991F9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E968D-042A-4B94-9A1F-5344C40D1EF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64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11950" y="381000"/>
            <a:ext cx="2008188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87375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090AB-26E8-41B0-BEA6-B4737B826B6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396E-180F-4357-8152-5104A32F763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208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33AAB-3991-48F4-BADE-CC189EC72E0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3ED02-EF5B-4004-9791-6D2CF92187A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88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ED667-79F9-457C-8C81-7B7F611BA19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36A47-09CA-46CF-AA1B-5AB63B7F46B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21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902075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16475" y="1905000"/>
            <a:ext cx="3903663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43CAB-9E51-4A38-BDFD-A112A521C39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FEBF8-9205-4C12-932E-36BD44715AE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BE8A9-26BC-43DF-8CC7-567AA545A7D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926FF-B551-43AE-8883-462DADBCB43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7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F8977-F139-4620-AB71-4468A0CC5F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D8CC6-5B8F-44AF-A6C6-70BF6159EAB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15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A1357-FEFE-4F41-89BA-6E858E530F6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976CF-D262-4D87-B165-A070AE50C7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57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17B49-5D30-4C21-AB5D-F0791538CA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2B612-F8A5-47B5-BD9E-8AE33ABC12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84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0D978-0577-455A-9547-1889EA9A1D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A448B-F30C-4D26-850C-2B1BE101B39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85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958138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1D1B663-68B5-4D55-935B-10F7EFA5F72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0075" y="6400800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4D4D4D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199639A-FC48-48F3-A6B7-CC675F1BAFA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61988" y="227013"/>
            <a:ext cx="5662612" cy="77787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de-DE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481388" y="1520825"/>
            <a:ext cx="5662612" cy="77788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360488" y="3109913"/>
            <a:ext cx="838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de-DE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360488" y="3109913"/>
            <a:ext cx="78581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de-DE"/>
          </a:p>
        </p:txBody>
      </p:sp>
      <p:pic>
        <p:nvPicPr>
          <p:cNvPr id="1035" name="Picture 11" descr="L:\Dokumente\Koordinationsstelle\logo 2012\Logo Wohnen im Alter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2700"/>
            <a:ext cx="18288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sldNum="0" hdr="0" ft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500" b="1">
          <a:solidFill>
            <a:srgbClr val="777777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500" b="1">
          <a:solidFill>
            <a:srgbClr val="777777"/>
          </a:solidFill>
          <a:latin typeface="Arial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500" b="1">
          <a:solidFill>
            <a:srgbClr val="777777"/>
          </a:solidFill>
          <a:latin typeface="Arial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500" b="1">
          <a:solidFill>
            <a:srgbClr val="777777"/>
          </a:solidFill>
          <a:latin typeface="Arial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500" b="1">
          <a:solidFill>
            <a:srgbClr val="777777"/>
          </a:solidFill>
          <a:latin typeface="Arial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3500" b="1">
          <a:solidFill>
            <a:srgbClr val="777777"/>
          </a:solidFill>
          <a:latin typeface="Arial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3500" b="1">
          <a:solidFill>
            <a:srgbClr val="777777"/>
          </a:solidFill>
          <a:latin typeface="Arial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3500" b="1">
          <a:solidFill>
            <a:srgbClr val="777777"/>
          </a:solidFill>
          <a:latin typeface="Arial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3500" b="1">
          <a:solidFill>
            <a:srgbClr val="777777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Char char="-"/>
        <a:defRPr sz="2600">
          <a:solidFill>
            <a:srgbClr val="00000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defRPr sz="2400">
          <a:solidFill>
            <a:srgbClr val="000000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w"/>
        <a:defRPr sz="2000">
          <a:solidFill>
            <a:schemeClr val="tx1"/>
          </a:solidFill>
          <a:latin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Times New Roman" pitchFamily="18" charset="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Times New Roman" pitchFamily="18" charset="0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Times New Roman" pitchFamily="18" charset="0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Times New Roman" pitchFamily="18" charset="0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3568" y="2060848"/>
            <a:ext cx="7848600" cy="2797175"/>
          </a:xfrm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br>
              <a:rPr lang="de-DE" sz="3600" dirty="0">
                <a:solidFill>
                  <a:srgbClr val="5F5F5F"/>
                </a:solidFill>
              </a:rPr>
            </a:br>
            <a:r>
              <a:rPr lang="de-DE" sz="3600" dirty="0">
                <a:solidFill>
                  <a:srgbClr val="5F5F5F"/>
                </a:solidFill>
              </a:rPr>
              <a:t>Aktionswoche</a:t>
            </a:r>
            <a:br>
              <a:rPr lang="de-DE" sz="3600" dirty="0">
                <a:solidFill>
                  <a:srgbClr val="5F5F5F"/>
                </a:solidFill>
              </a:rPr>
            </a:br>
            <a:r>
              <a:rPr lang="de-DE" sz="3600" dirty="0">
                <a:solidFill>
                  <a:srgbClr val="5F5F5F"/>
                </a:solidFill>
              </a:rPr>
              <a:t>Zu Hause daheim</a:t>
            </a:r>
            <a:br>
              <a:rPr lang="de-DE" sz="3600" dirty="0">
                <a:solidFill>
                  <a:srgbClr val="5F5F5F"/>
                </a:solidFill>
              </a:rPr>
            </a:br>
            <a:r>
              <a:rPr lang="de-DE" sz="3600" dirty="0">
                <a:solidFill>
                  <a:srgbClr val="5F5F5F"/>
                </a:solidFill>
              </a:rPr>
              <a:t>1.-10. Mai 2015</a:t>
            </a:r>
            <a:br>
              <a:rPr lang="de-DE" sz="3600" dirty="0">
                <a:solidFill>
                  <a:srgbClr val="5F5F5F"/>
                </a:solidFill>
              </a:rPr>
            </a:br>
            <a:br>
              <a:rPr lang="de-DE" sz="3600" dirty="0">
                <a:solidFill>
                  <a:srgbClr val="5F5F5F"/>
                </a:solidFill>
              </a:rPr>
            </a:br>
            <a:endParaRPr lang="de-DE" sz="2800" dirty="0">
              <a:solidFill>
                <a:srgbClr val="000000"/>
              </a:solidFill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979613" y="5661025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Char char="-"/>
              <a:defRPr sz="2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sz="1800">
              <a:latin typeface="Arial Unicode MS" panose="020B060402020202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sz="1800">
              <a:latin typeface="Arial Unicode MS" panose="020B0604020202020204" pitchFamily="34" charset="-128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83568" y="5153193"/>
            <a:ext cx="739657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de-DE" sz="2000" dirty="0">
                <a:solidFill>
                  <a:srgbClr val="000000"/>
                </a:solidFill>
                <a:latin typeface="+mj-lt"/>
              </a:rPr>
              <a:t>Dienstbesprechungen der Koordinatorinnen und Koordinatoren </a:t>
            </a:r>
          </a:p>
          <a:p>
            <a:pPr algn="ctr" eaLnBrk="1" hangingPunct="1">
              <a:defRPr/>
            </a:pPr>
            <a:r>
              <a:rPr lang="de-DE" sz="2000" dirty="0">
                <a:solidFill>
                  <a:srgbClr val="000000"/>
                </a:solidFill>
                <a:latin typeface="+mj-lt"/>
              </a:rPr>
              <a:t>für Seniorenarbeit</a:t>
            </a:r>
          </a:p>
          <a:p>
            <a:pPr algn="ctr" eaLnBrk="1" hangingPunct="1">
              <a:defRPr/>
            </a:pPr>
            <a:r>
              <a:rPr lang="de-DE" sz="2000" dirty="0">
                <a:solidFill>
                  <a:srgbClr val="000000"/>
                </a:solidFill>
                <a:latin typeface="+mj-lt"/>
              </a:rPr>
              <a:t>am 24. und 25. Februar 2015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033AAB-3991-48F4-BADE-CC189EC72E00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29" y="114176"/>
            <a:ext cx="8521700" cy="2108200"/>
          </a:xfrm>
          <a:prstGeom prst="rect">
            <a:avLst/>
          </a:prstGeom>
        </p:spPr>
      </p:pic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762000" y="2222376"/>
            <a:ext cx="7958138" cy="3645024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Ziel</a:t>
            </a:r>
          </a:p>
          <a:p>
            <a:r>
              <a:rPr lang="de-DE" sz="2000" dirty="0"/>
              <a:t>Die Aktionswoche bietet eine ideale Plattform für Ihre Ideen und Konzepte. </a:t>
            </a:r>
          </a:p>
          <a:p>
            <a:r>
              <a:rPr lang="de-DE" sz="2000" dirty="0"/>
              <a:t>Mit vielfältigen Veranstaltung trägt man dazu bei, dem Thema „Wohnen im Alter“ ein besonderes Gewicht zu verleihen. </a:t>
            </a:r>
          </a:p>
          <a:p>
            <a:r>
              <a:rPr lang="de-DE" sz="2000" dirty="0"/>
              <a:t>Alle Aktionen werden in einen bayernweiten Veranstaltungskalender aufgenommen. </a:t>
            </a:r>
          </a:p>
        </p:txBody>
      </p:sp>
    </p:spTree>
    <p:extLst>
      <p:ext uri="{BB962C8B-B14F-4D97-AF65-F5344CB8AC3E}">
        <p14:creationId xmlns:p14="http://schemas.microsoft.com/office/powerpoint/2010/main" val="13543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Ideenliste</a:t>
            </a: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3919" y="2405062"/>
            <a:ext cx="7734300" cy="2962275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033AAB-3991-48F4-BADE-CC189EC72E0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01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033AAB-3991-48F4-BADE-CC189EC72E00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980" y="2060848"/>
            <a:ext cx="1684020" cy="3962400"/>
          </a:xfrm>
        </p:spPr>
      </p:pic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62000" y="1905000"/>
            <a:ext cx="7958138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2600">
                <a:solidFill>
                  <a:srgbClr val="000000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defRPr sz="2400">
                <a:solidFill>
                  <a:srgbClr val="000000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kern="0" dirty="0"/>
              <a:t>Materialen stehen zur Verfügung:</a:t>
            </a:r>
          </a:p>
          <a:p>
            <a:r>
              <a:rPr lang="de-DE" kern="0" dirty="0"/>
              <a:t>Banner – für Internetseite</a:t>
            </a:r>
          </a:p>
          <a:p>
            <a:r>
              <a:rPr lang="de-DE" kern="0" dirty="0"/>
              <a:t>Einladungsschreiben</a:t>
            </a:r>
          </a:p>
          <a:p>
            <a:r>
              <a:rPr lang="de-DE" kern="0" dirty="0"/>
              <a:t>Plakate</a:t>
            </a:r>
          </a:p>
          <a:p>
            <a:r>
              <a:rPr lang="de-DE" kern="0" dirty="0"/>
              <a:t>Broschüren</a:t>
            </a:r>
          </a:p>
          <a:p>
            <a:r>
              <a:rPr lang="de-DE" kern="0" dirty="0"/>
              <a:t>Pressemitteilungen</a:t>
            </a:r>
          </a:p>
          <a:p>
            <a:r>
              <a:rPr lang="de-DE" kern="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83859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Rückmeldung zur Aktionswoche bis Ende Februar 2015!</a:t>
            </a:r>
          </a:p>
          <a:p>
            <a:pPr marL="0" indent="0">
              <a:buNone/>
            </a:pPr>
            <a:endParaRPr lang="de-DE" sz="1400" dirty="0"/>
          </a:p>
          <a:p>
            <a:r>
              <a:rPr lang="de-DE" dirty="0"/>
              <a:t>Auftaktveranstaltung im Landtag am </a:t>
            </a:r>
            <a:br>
              <a:rPr lang="de-DE" dirty="0"/>
            </a:br>
            <a:r>
              <a:rPr lang="de-DE" dirty="0"/>
              <a:t>4. Mai 2015</a:t>
            </a:r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r>
              <a:rPr lang="de-DE" dirty="0"/>
              <a:t>Weitere Informationen zur Veranstaltungsreihe und der Aktionswoche: </a:t>
            </a:r>
          </a:p>
          <a:p>
            <a:r>
              <a:rPr lang="de-DE" dirty="0"/>
              <a:t>www.wohnen-alter-bayern.de</a:t>
            </a:r>
          </a:p>
          <a:p>
            <a:r>
              <a:rPr lang="de-DE" dirty="0"/>
              <a:t>www.zu-hause-daheim.bayern.de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033AAB-3991-48F4-BADE-CC189EC72E00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57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Char char="-"/>
              <a:defRPr sz="2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8A926B-C4B6-418F-B8FB-CE810F3B1E7B}" type="slidenum">
              <a:rPr lang="de-DE" sz="1400" smtClean="0">
                <a:solidFill>
                  <a:schemeClr val="bg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sz="1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958138" cy="3962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de-DE"/>
          </a:p>
          <a:p>
            <a:pPr eaLnBrk="1" hangingPunct="1">
              <a:buFont typeface="Wingdings" panose="05000000000000000000" pitchFamily="2" charset="2"/>
              <a:buNone/>
            </a:pPr>
            <a:endParaRPr lang="de-DE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b="1">
                <a:solidFill>
                  <a:srgbClr val="000099"/>
                </a:solidFill>
              </a:rPr>
              <a:t>Vielen Dank für Ihre Aufmerksamkeit!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de-DE" b="1">
              <a:solidFill>
                <a:srgbClr val="000099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b="1">
                <a:solidFill>
                  <a:srgbClr val="000099"/>
                </a:solidFill>
              </a:rPr>
              <a:t>Weitere Informationen: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b="1">
                <a:solidFill>
                  <a:srgbClr val="000099"/>
                </a:solidFill>
              </a:rPr>
              <a:t>www.wohnen-alter-bayern.de</a:t>
            </a: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685800" y="3810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Char char="-"/>
              <a:defRPr sz="2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2875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endParaRPr lang="de-DE" sz="3500" b="1">
              <a:solidFill>
                <a:srgbClr val="77777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ordinationsstelle 2012">
  <a:themeElements>
    <a:clrScheme name="">
      <a:dk1>
        <a:srgbClr val="FF3300"/>
      </a:dk1>
      <a:lt1>
        <a:srgbClr val="FFFFFF"/>
      </a:lt1>
      <a:dk2>
        <a:srgbClr val="990000"/>
      </a:dk2>
      <a:lt2>
        <a:srgbClr val="E3E2C7"/>
      </a:lt2>
      <a:accent1>
        <a:srgbClr val="FFFFFF"/>
      </a:accent1>
      <a:accent2>
        <a:srgbClr val="CC3300"/>
      </a:accent2>
      <a:accent3>
        <a:srgbClr val="FFFFFF"/>
      </a:accent3>
      <a:accent4>
        <a:srgbClr val="DA2A00"/>
      </a:accent4>
      <a:accent5>
        <a:srgbClr val="FFFFFF"/>
      </a:accent5>
      <a:accent6>
        <a:srgbClr val="B92D00"/>
      </a:accent6>
      <a:hlink>
        <a:srgbClr val="FF6600"/>
      </a:hlink>
      <a:folHlink>
        <a:srgbClr val="FFFFFF"/>
      </a:folHlink>
    </a:clrScheme>
    <a:fontScheme name="Koordinationsstelle 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oordinationsstelle 2012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ordinationsstelle 2012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ordinationsstelle 2012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ordinationsstelle 2012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c xmlns="15d7d04b-b6b0-4388-ab53-69ea35f40445" xsi:nil="true"/>
    <From xmlns="15d7d04b-b6b0-4388-ab53-69ea35f40445" xsi:nil="true"/>
    <To xmlns="15d7d04b-b6b0-4388-ab53-69ea35f40445" xsi:nil="true"/>
    <Date xmlns="15d7d04b-b6b0-4388-ab53-69ea35f4044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BDECAE1B500234C8966F390AFC0EA32" ma:contentTypeVersion="9" ma:contentTypeDescription="Ein neues Dokument erstellen." ma:contentTypeScope="" ma:versionID="87fd26451a4fca94eff16d237dd6e9a8">
  <xsd:schema xmlns:xsd="http://www.w3.org/2001/XMLSchema" xmlns:xs="http://www.w3.org/2001/XMLSchema" xmlns:p="http://schemas.microsoft.com/office/2006/metadata/properties" xmlns:ns2="15d7d04b-b6b0-4388-ab53-69ea35f40445" targetNamespace="http://schemas.microsoft.com/office/2006/metadata/properties" ma:root="true" ma:fieldsID="52233b13d168f1dddc143bae278e9238" ns2:_="">
    <xsd:import namespace="15d7d04b-b6b0-4388-ab53-69ea35f40445"/>
    <xsd:element name="properties">
      <xsd:complexType>
        <xsd:sequence>
          <xsd:element name="documentManagement">
            <xsd:complexType>
              <xsd:all>
                <xsd:element ref="ns2:From" minOccurs="0"/>
                <xsd:element ref="ns2:Cc" minOccurs="0"/>
                <xsd:element ref="ns2:Date" minOccurs="0"/>
                <xsd:element ref="ns2:To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d7d04b-b6b0-4388-ab53-69ea35f40445" elementFormDefault="qualified">
    <xsd:import namespace="http://schemas.microsoft.com/office/2006/documentManagement/types"/>
    <xsd:import namespace="http://schemas.microsoft.com/office/infopath/2007/PartnerControls"/>
    <xsd:element name="From" ma:index="9" nillable="true" ma:displayName="From" ma:internalName="From">
      <xsd:simpleType>
        <xsd:restriction base="dms:Text"/>
      </xsd:simpleType>
    </xsd:element>
    <xsd:element name="Cc" ma:index="10" nillable="true" ma:displayName="Cc" ma:internalName="Cc">
      <xsd:simpleType>
        <xsd:restriction base="dms:Note">
          <xsd:maxLength value="255"/>
        </xsd:restriction>
      </xsd:simpleType>
    </xsd:element>
    <xsd:element name="Date" ma:index="11" nillable="true" ma:displayName="Date" ma:internalName="Date">
      <xsd:simpleType>
        <xsd:restriction base="dms:DateTime"/>
      </xsd:simpleType>
    </xsd:element>
    <xsd:element name="To" ma:index="12" nillable="true" ma:displayName="To" ma:internalName="To">
      <xsd:simpleType>
        <xsd:restriction base="dms:Note">
          <xsd:maxLength value="255"/>
        </xsd:restriction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 ma:index="8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EAE052-7307-4C56-AC9E-05B5312B8D3F}">
  <ds:schemaRefs>
    <ds:schemaRef ds:uri="http://schemas.microsoft.com/office/2006/metadata/properties"/>
    <ds:schemaRef ds:uri="http://schemas.microsoft.com/office/infopath/2007/PartnerControls"/>
    <ds:schemaRef ds:uri="15d7d04b-b6b0-4388-ab53-69ea35f40445"/>
  </ds:schemaRefs>
</ds:datastoreItem>
</file>

<file path=customXml/itemProps2.xml><?xml version="1.0" encoding="utf-8"?>
<ds:datastoreItem xmlns:ds="http://schemas.openxmlformats.org/officeDocument/2006/customXml" ds:itemID="{0B06E489-9B12-4282-9207-FA819D285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d7d04b-b6b0-4388-ab53-69ea35f404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09AC7C-E469-42A8-AF65-E32F7F950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Einstellungen\Sabine Wenng\Anwendungsdaten\Microsoft\Vorlagen\Koordinationsstelle 2012.pot</Template>
  <TotalTime>0</TotalTime>
  <Words>104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Koordinationsstelle 2012</vt:lpstr>
      <vt:lpstr> Aktionswoche Zu Hause daheim 1.-10. Mai 2015  </vt:lpstr>
      <vt:lpstr>PowerPoint Presentation</vt:lpstr>
      <vt:lpstr>Ideenliste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Innovative Wohnformen für Ältere als Bestandteil einer zukunftsorientierten Seniorenpolitik</dc:title>
  <dc:subject/>
  <dc:creator>Sabine Wenng</dc:creator>
  <cp:lastModifiedBy>Mara Fritsch</cp:lastModifiedBy>
  <cp:revision>70</cp:revision>
  <cp:lastPrinted>2013-10-09T11:07:36Z</cp:lastPrinted>
  <dcterms:created xsi:type="dcterms:W3CDTF">2012-04-30T10:16:41Z</dcterms:created>
  <dcterms:modified xsi:type="dcterms:W3CDTF">2017-10-16T13:05:15Z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0x010100ABDECAE1B500234C8966F390AFC0EA32</vt:lpwstr>
  </property>
  <property fmtid="{D5CDD505-2E9C-101B-9397-08002B2CF9AE}" pid="3" name="Order">
    <vt:r8>17786000</vt:r8>
  </property>
  <property fmtid="{D5CDD505-2E9C-101B-9397-08002B2CF9AE}" pid="4" name="Projektbeschreibung">
    <vt:lpwstr/>
  </property>
</Properties>
</file>